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332" r:id="rId3"/>
    <p:sldId id="330" r:id="rId4"/>
    <p:sldId id="328" r:id="rId5"/>
    <p:sldId id="331" r:id="rId6"/>
    <p:sldId id="333" r:id="rId7"/>
    <p:sldId id="334" r:id="rId8"/>
    <p:sldId id="335" r:id="rId9"/>
    <p:sldId id="337" r:id="rId10"/>
    <p:sldId id="336" r:id="rId11"/>
    <p:sldId id="329" r:id="rId12"/>
    <p:sldId id="367" r:id="rId13"/>
    <p:sldId id="348" r:id="rId14"/>
    <p:sldId id="3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9933"/>
    <a:srgbClr val="FFFFFF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091F9-F925-43BC-AF23-CCA1EEF61187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9BDDE-E167-47BE-8281-D47171C42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F8D1F0-25EB-4349-80E9-B9337A66F02B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11ECCA3-8768-4805-B292-9B318F1ED5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624" y="1484784"/>
            <a:ext cx="7715304" cy="2500330"/>
          </a:xfrm>
          <a:prstGeom prst="roundRect">
            <a:avLst/>
          </a:prstGeom>
          <a:solidFill>
            <a:srgbClr val="FFFFFF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сравнения прилагательных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Degrees of Comparison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643050"/>
            <a:ext cx="7715304" cy="4524315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Прилагательные, состоящие из двух или более слогов, образуют степени сравнения прилагательных с помощью слов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(самый)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которые ставятся перед прилагательными.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употребляется перед прилагательными в сравнительной степени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beautiful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красивый – красивее или более красивый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употребляется перед прилагательным в превосходной степени.</a:t>
            </a:r>
          </a:p>
          <a:p>
            <a:pPr algn="ctr"/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beautiful –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most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beautiful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Красивый – самый красивый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785794"/>
            <a:ext cx="7553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Многосложные прилагательные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00002" y="642894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857364"/>
            <a:ext cx="7715304" cy="4247317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good –better – the best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little – less – the least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– more –the most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much – more – the most 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bad – worse – the worst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old – older – the oldest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 возрасту)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old – elder – the eldest (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старшинству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семье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far – farther –the farthest (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далекий - дальше- самый далекий, о расстоянии)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far – further – the furthest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(далекий - далее – дальнейший, о времени)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late – later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(позже)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the latest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(самый последний)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late – latter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(последний из ранее упомянутых)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the last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(последний по порядку)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near – nearer – the nearest (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ближайший, о расстоянии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near – nearer – the next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(следующий – </a:t>
            </a:r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порядку)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785794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Исключения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357298"/>
            <a:ext cx="7715304" cy="5139869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сравнении одного предмета с другим после прилагательного употребляется союз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чем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dog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bigger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Уменьшение и увеличение качества выражается с  помощью </a:t>
            </a:r>
            <a:r>
              <a:rPr lang="ru-RU" sz="2800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ru-RU" sz="2800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interesting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tune is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musical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one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785794"/>
            <a:ext cx="6572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 сравнительные конструкции! 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2643182"/>
            <a:ext cx="3357586" cy="336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the…the…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ither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…or…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neither…nor…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both…and…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twice as long as…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half as wide as…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times as narrow as…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years younger than…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years elder than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2643182"/>
            <a:ext cx="3875559" cy="336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чем…тем..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либо…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либо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ни…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и…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 раза длиннее, чем…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половину шире, чем…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3 раза уже, чем…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2 года моложе, чем…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3 года старше, чем…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857364"/>
            <a:ext cx="7715304" cy="3693319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defRPr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1.Ограничительные качественные прилагательные</a:t>
            </a:r>
          </a:p>
          <a:p>
            <a:pPr lvl="1"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left, dead, middle, previous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90000"/>
              </a:lnSpc>
              <a:defRPr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Относительные прилагательные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wooden, woolen</a:t>
            </a:r>
          </a:p>
          <a:p>
            <a:pPr lvl="1" algn="ctr">
              <a:lnSpc>
                <a:spcPct val="90000"/>
              </a:lnSpc>
              <a:defRPr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Прилагательные, которые происходят от латинского</a:t>
            </a: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inner, junior, former, minimal, optional</a:t>
            </a:r>
          </a:p>
          <a:p>
            <a:pPr lvl="1" algn="ctr">
              <a:lnSpc>
                <a:spcPct val="90000"/>
              </a:lnSpc>
              <a:defRPr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Прилагательные, которые уже обозначают некоторое разграничение по качеству</a:t>
            </a:r>
          </a:p>
          <a:p>
            <a:pPr lvl="1" algn="ctr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darkish, greenish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1142984"/>
            <a:ext cx="899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Прилагательные, которые не имеют степеней сравнения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857364"/>
            <a:ext cx="7715304" cy="3410164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Прилагательные в английском языке не изменяются по числам и падежам, но, как и  в русском языке имеют </a:t>
            </a:r>
          </a:p>
          <a:p>
            <a:pPr algn="ctr">
              <a:lnSpc>
                <a:spcPct val="90000"/>
              </a:lnSpc>
              <a:defRPr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положительную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(the Positive Degree),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сравнительную (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Comparative Degree)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превосходную (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Superlative Degree)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степень сравнения</a:t>
            </a:r>
          </a:p>
          <a:p>
            <a:pPr algn="ctr">
              <a:lnSpc>
                <a:spcPct val="90000"/>
              </a:lnSpc>
              <a:defRPr/>
            </a:pPr>
            <a:endParaRPr lang="ru-RU" sz="28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785926"/>
            <a:ext cx="7572428" cy="2677656"/>
          </a:xfrm>
          <a:prstGeom prst="rect">
            <a:avLst/>
          </a:prstGeom>
          <a:ln w="28575">
            <a:noFill/>
            <a:prstDash val="lgDashDot"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Однако далеко не все прилагательные могут «сравниваться»: такая привилегия закреплена только за качественными – то есть, такими, которые обозначают определенные качества предмета: красоту, величину, ширину и так далее.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1785926"/>
            <a:ext cx="7572428" cy="1384995"/>
          </a:xfrm>
          <a:prstGeom prst="rect">
            <a:avLst/>
          </a:prstGeom>
          <a:ln w="28575">
            <a:noFill/>
            <a:prstDash val="lgDashDot"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Способы образования степеней сравнения в английском языке зависят от количества слогов в именах прилагательных.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5072074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1062" y="3714752"/>
            <a:ext cx="7572428" cy="1754326"/>
          </a:xfrm>
          <a:prstGeom prst="rect">
            <a:avLst/>
          </a:prstGeom>
          <a:ln w="28575">
            <a:noFill/>
            <a:prstDash val="lgDashDot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Прилагательные делятся на две группы: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 и двусложные (слово состоит из одного или двух слогов)</a:t>
            </a:r>
          </a:p>
          <a:p>
            <a:pPr algn="ctr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tall, small, hot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happy, clever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Многосложные (слово состоит из трёх и более слогов)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wonderful, beautiful, interesting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51520" y="642894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857364"/>
            <a:ext cx="7715304" cy="4512004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ru-RU" sz="2800" dirty="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Сравнительная степень односложных и двусложных прилагательных с окончанием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-y,    -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-le, -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образуется  с помощью суффикса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8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8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8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</a:t>
            </a:r>
            <a:endParaRPr lang="en-US" sz="8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narrow-narrow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simple-simpl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high-high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clever-clever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bbsimg.ngfiles.com/1/22328000/ngbbs4d3109ac7a6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572008"/>
            <a:ext cx="1214446" cy="1063292"/>
          </a:xfrm>
          <a:prstGeom prst="rect">
            <a:avLst/>
          </a:prstGeom>
          <a:noFill/>
        </p:spPr>
      </p:pic>
      <p:pic>
        <p:nvPicPr>
          <p:cNvPr id="9" name="Picture 2" descr="http://bbsimg.ngfiles.com/1/22328000/ngbbs4d3109ac7a6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214818"/>
            <a:ext cx="1785950" cy="156366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857356" y="1071546"/>
            <a:ext cx="5786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Сравнительная степень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857364"/>
            <a:ext cx="7715304" cy="3982629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Правило №1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Конечная гласная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(немое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опускается перед фиксами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еr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larg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larg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the larg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 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whit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the whit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nic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nic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-the nic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wid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wid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the wid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lat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the lat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>
              <a:lnSpc>
                <a:spcPct val="90000"/>
              </a:lnSpc>
              <a:defRPr/>
            </a:pPr>
            <a:endParaRPr lang="ru-RU" sz="32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071546"/>
            <a:ext cx="4426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Правописание </a:t>
            </a:r>
            <a:endParaRPr lang="ru-RU" sz="4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857364"/>
            <a:ext cx="7715304" cy="2419124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Правило №2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слово оканчивается на одну согласную букву, а перед ней стоит одна гласная буква                 ( закрытый слог), то согласная буква удваивается: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gg</a:t>
            </a:r>
            <a:r>
              <a:rPr lang="ru-RU" sz="28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gg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hot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ho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the ho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endParaRPr lang="en-US" sz="32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857364"/>
            <a:ext cx="7715304" cy="2806922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Правило №3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слово оканчивается на букву –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перед ней стоит согласная буква, то буква –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меняется на –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ru-RU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занятой – более занятый – самый занятой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Happ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happ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the happ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endParaRPr lang="ru-RU" sz="2800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14282" y="3571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66682" y="509566"/>
            <a:ext cx="8643998" cy="6215106"/>
          </a:xfrm>
          <a:prstGeom prst="round2Diag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00232" y="1142984"/>
            <a:ext cx="705315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Превосходная степень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857365"/>
            <a:ext cx="7715304" cy="4025717"/>
          </a:xfrm>
          <a:prstGeom prst="rect">
            <a:avLst/>
          </a:prstGeom>
          <a:ln w="38100">
            <a:noFill/>
            <a:prstDash val="dashDot"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Превосходная  степень односложных и двусложных прилагательных образуется  с помощью суффикса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8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4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</a:t>
            </a:r>
            <a:endParaRPr lang="en-US" sz="48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cold –  (the) cold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>
              <a:lnSpc>
                <a:spcPct val="9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warm – (the) warm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>
              <a:lnSpc>
                <a:spcPct val="9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tall – (the) tall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710175-8238-47E7-A850-93BCABD7895B}"/>
</file>

<file path=customXml/itemProps2.xml><?xml version="1.0" encoding="utf-8"?>
<ds:datastoreItem xmlns:ds="http://schemas.openxmlformats.org/officeDocument/2006/customXml" ds:itemID="{E33B5A98-219C-411E-9B9C-441184A6366E}"/>
</file>

<file path=customXml/itemProps3.xml><?xml version="1.0" encoding="utf-8"?>
<ds:datastoreItem xmlns:ds="http://schemas.openxmlformats.org/officeDocument/2006/customXml" ds:itemID="{F22CAED9-D888-4B9B-AEEA-AA7673B7DCB9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1003</TotalTime>
  <Words>762</Words>
  <Application>Microsoft Office PowerPoint</Application>
  <PresentationFormat>Экран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111</cp:lastModifiedBy>
  <cp:revision>108</cp:revision>
  <dcterms:created xsi:type="dcterms:W3CDTF">2013-11-30T07:16:38Z</dcterms:created>
  <dcterms:modified xsi:type="dcterms:W3CDTF">2019-01-24T10:45:13Z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